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2664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2032E-975C-4186-85C0-506168E58EC9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49A80-B379-43FF-A707-A2F355BE3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5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49A80-B379-43FF-A707-A2F355BE39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31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8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2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79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46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69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4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30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4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84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6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6EDB62-302C-41DF-A66B-AAEB90CD3033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D43795-B08D-44AA-81E4-85EED5CF60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4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hyperlink" Target="https://www.afisha.ru/exhibition/cifrovoe-shou-vi-okean-287458/#rcmrclid=ca80498a2740196b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hyperlink" Target="https://www.afisha.ru/exhibition/beskonechnoe-razvitie-s-vechnymi-cennostyami-1003329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hyperlink" Target="https://www.afisha.ru/exhibition/put-na-vostok-russkie-hudozhniki-v-centralnoy-azii-316768/" TargetMode="External"/><Relationship Id="rId7" Type="http://schemas.openxmlformats.org/officeDocument/2006/relationships/hyperlink" Target="https://www.afisha.ru/concert/muzyka-cvety-vivaldi-i-paganini-vo-dvorce-2298057/" TargetMode="Externa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fisha.ru/concert/vivaldi-vremena-goda-orkestr-s-royalem-pri-svechah-6006507/#rcmrclid=c2f9c5d2aecb2faf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F9B5A59-F0CE-5EF7-B811-3ED619B22715}"/>
              </a:ext>
            </a:extLst>
          </p:cNvPr>
          <p:cNvSpPr/>
          <p:nvPr/>
        </p:nvSpPr>
        <p:spPr>
          <a:xfrm>
            <a:off x="0" y="0"/>
            <a:ext cx="6858000" cy="12192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5F04D1-4017-5CA2-0A1C-0DA4D90D9DB3}"/>
              </a:ext>
            </a:extLst>
          </p:cNvPr>
          <p:cNvSpPr txBox="1"/>
          <p:nvPr/>
        </p:nvSpPr>
        <p:spPr>
          <a:xfrm>
            <a:off x="71746" y="4303586"/>
            <a:ext cx="31412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Цифровое шоу «VI Океан»</a:t>
            </a:r>
          </a:p>
          <a:p>
            <a:r>
              <a:rPr lang="en-US" dirty="0">
                <a:hlinkClick r:id="rId2"/>
              </a:rPr>
              <a:t>https://www.afisha.ru/exhibition/cifrovoe-shou-vi-okean-287458/#rcmrclid=ca80498a2740196b</a:t>
            </a:r>
            <a:r>
              <a:rPr lang="ru-RU" dirty="0"/>
              <a:t> </a:t>
            </a:r>
          </a:p>
          <a:p>
            <a:endParaRPr lang="ru-RU" b="1" dirty="0"/>
          </a:p>
          <a:p>
            <a:r>
              <a:rPr lang="ru-RU" dirty="0"/>
              <a:t>         Арт-пространство </a:t>
            </a:r>
            <a:r>
              <a:rPr lang="ru-RU" dirty="0" err="1"/>
              <a:t>Luminar</a:t>
            </a:r>
            <a:endParaRPr lang="ru-RU" dirty="0"/>
          </a:p>
          <a:p>
            <a:r>
              <a:rPr lang="ru-RU" dirty="0"/>
              <a:t>2-я Останкинская, 3, МФК «Солнце Москвы»</a:t>
            </a:r>
          </a:p>
        </p:txBody>
      </p:sp>
      <p:pic>
        <p:nvPicPr>
          <p:cNvPr id="25" name="Рисунок 24" descr="Маршрут между двумя штырьками контур">
            <a:extLst>
              <a:ext uri="{FF2B5EF4-FFF2-40B4-BE49-F238E27FC236}">
                <a16:creationId xmlns:a16="http://schemas.microsoft.com/office/drawing/2014/main" id="{C8B52964-E6EF-3243-FDD0-633A60AA5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969" y="6000372"/>
            <a:ext cx="327417" cy="3234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1FDE8CE-2250-1D64-0346-47AF2B5DCD3F}"/>
              </a:ext>
            </a:extLst>
          </p:cNvPr>
          <p:cNvSpPr txBox="1"/>
          <p:nvPr/>
        </p:nvSpPr>
        <p:spPr>
          <a:xfrm>
            <a:off x="123969" y="8153547"/>
            <a:ext cx="28350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Айвазовский. Кандинский. Живые полотна</a:t>
            </a:r>
          </a:p>
          <a:p>
            <a:r>
              <a:rPr lang="en-US" dirty="0"/>
              <a:t>https://afisha.yandex.ru/moscow/art/aivazovskii-kandinskii-zhivye-polotna</a:t>
            </a:r>
            <a:endParaRPr lang="ru-RU" dirty="0"/>
          </a:p>
          <a:p>
            <a:endParaRPr lang="ru-RU" dirty="0"/>
          </a:p>
          <a:p>
            <a:r>
              <a:rPr lang="ru-RU" dirty="0"/>
              <a:t>        Пространство «Люмьер-холл» </a:t>
            </a:r>
          </a:p>
          <a:p>
            <a:r>
              <a:rPr lang="ru-RU" dirty="0"/>
              <a:t>Берсеневский пер., 2, стр. 1, арт-кластер «Красный Октябрь»</a:t>
            </a:r>
          </a:p>
        </p:txBody>
      </p:sp>
      <p:pic>
        <p:nvPicPr>
          <p:cNvPr id="29" name="Рисунок 28" descr="Маршрут между двумя штырьками контур">
            <a:extLst>
              <a:ext uri="{FF2B5EF4-FFF2-40B4-BE49-F238E27FC236}">
                <a16:creationId xmlns:a16="http://schemas.microsoft.com/office/drawing/2014/main" id="{BA871F53-2E56-E9B1-1575-D6DF72BF2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503" y="10037454"/>
            <a:ext cx="353158" cy="348889"/>
          </a:xfrm>
          <a:prstGeom prst="rect">
            <a:avLst/>
          </a:prstGeom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17FC9A0D-59BB-6A6A-7F9A-59F34A237A67}"/>
              </a:ext>
            </a:extLst>
          </p:cNvPr>
          <p:cNvCxnSpPr/>
          <p:nvPr/>
        </p:nvCxnSpPr>
        <p:spPr>
          <a:xfrm>
            <a:off x="39378" y="4097414"/>
            <a:ext cx="50815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E9F6330-0FDD-14EA-62B8-A52570C42724}"/>
              </a:ext>
            </a:extLst>
          </p:cNvPr>
          <p:cNvCxnSpPr/>
          <p:nvPr/>
        </p:nvCxnSpPr>
        <p:spPr>
          <a:xfrm>
            <a:off x="0" y="7811038"/>
            <a:ext cx="50815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7C6D75C-D1F7-B79D-6C9A-FD67365B46F7}"/>
              </a:ext>
            </a:extLst>
          </p:cNvPr>
          <p:cNvSpPr/>
          <p:nvPr/>
        </p:nvSpPr>
        <p:spPr>
          <a:xfrm>
            <a:off x="3803433" y="4297722"/>
            <a:ext cx="2971262" cy="30776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1B0A2A-4391-D8CA-4F6F-1BCA4946B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946" y="4889053"/>
            <a:ext cx="3547628" cy="235639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шаблон, Прямоугольник, Цвет электрик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AFF26EC-D928-0744-2BD3-BE202A406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t="8489" r="8478" b="12323"/>
          <a:stretch>
            <a:fillRect/>
          </a:stretch>
        </p:blipFill>
        <p:spPr>
          <a:xfrm>
            <a:off x="5507799" y="4421918"/>
            <a:ext cx="1226231" cy="1188792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62E8C63-BB81-C57B-B19B-A348EABF77AB}"/>
              </a:ext>
            </a:extLst>
          </p:cNvPr>
          <p:cNvSpPr/>
          <p:nvPr/>
        </p:nvSpPr>
        <p:spPr>
          <a:xfrm>
            <a:off x="3898947" y="8020511"/>
            <a:ext cx="2835083" cy="34543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6732013-1638-0715-25CE-0777BA4D3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6378" y="8740376"/>
            <a:ext cx="3610608" cy="240707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шаблон, Прямоугольник, искусство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791407E-E2D6-CB35-06FE-7CFA8A75B2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9037" r="10756" b="10246"/>
          <a:stretch>
            <a:fillRect/>
          </a:stretch>
        </p:blipFill>
        <p:spPr>
          <a:xfrm>
            <a:off x="5444343" y="8134911"/>
            <a:ext cx="1226231" cy="1210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A4D10-73ED-289A-EE8C-99B8BA07708D}"/>
              </a:ext>
            </a:extLst>
          </p:cNvPr>
          <p:cNvSpPr txBox="1"/>
          <p:nvPr/>
        </p:nvSpPr>
        <p:spPr>
          <a:xfrm>
            <a:off x="39378" y="140155"/>
            <a:ext cx="39004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Бесконечное развитие с вечными ценностями</a:t>
            </a:r>
            <a:endParaRPr lang="en-US" b="1" dirty="0"/>
          </a:p>
          <a:p>
            <a:r>
              <a:rPr lang="en-US" dirty="0">
                <a:hlinkClick r:id="rId9"/>
              </a:rPr>
              <a:t>https://www.afisha.ru/exhibition/beskonechnoe-razvitie-s-vechnymi-cennostyami-1003329/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    </a:t>
            </a:r>
            <a:r>
              <a:rPr lang="ru-RU" dirty="0"/>
              <a:t>Гостиный Двор</a:t>
            </a:r>
          </a:p>
          <a:p>
            <a:r>
              <a:rPr lang="ru-RU" dirty="0"/>
              <a:t>Ильинка, 4</a:t>
            </a:r>
            <a:endParaRPr lang="en-US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F3FE50-F0EA-6C16-3397-2FC42D7791F9}"/>
              </a:ext>
            </a:extLst>
          </p:cNvPr>
          <p:cNvSpPr/>
          <p:nvPr/>
        </p:nvSpPr>
        <p:spPr>
          <a:xfrm>
            <a:off x="3959206" y="628045"/>
            <a:ext cx="2795705" cy="2825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864A5-A8BE-9CAE-A84B-760740A43C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6378" y="1274447"/>
            <a:ext cx="3564196" cy="237687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шаблон, Прямоугольник, Цвет электрик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B57D34F-6C3A-AE3A-89CF-E967E224BA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2" t="8606" r="10276" b="10183"/>
          <a:stretch>
            <a:fillRect/>
          </a:stretch>
        </p:blipFill>
        <p:spPr>
          <a:xfrm>
            <a:off x="5507799" y="628045"/>
            <a:ext cx="1130717" cy="11601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B33513-6F1F-EC27-3245-6D6F9FA644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" y="1701504"/>
            <a:ext cx="398588" cy="3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6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FA0F1A-36F4-CE53-6DA3-C5E63A9338BA}"/>
              </a:ext>
            </a:extLst>
          </p:cNvPr>
          <p:cNvSpPr/>
          <p:nvPr/>
        </p:nvSpPr>
        <p:spPr>
          <a:xfrm>
            <a:off x="0" y="0"/>
            <a:ext cx="6858000" cy="12192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A69C6C-84CF-EE80-CA04-25F5E5F29362}"/>
              </a:ext>
            </a:extLst>
          </p:cNvPr>
          <p:cNvSpPr txBox="1"/>
          <p:nvPr/>
        </p:nvSpPr>
        <p:spPr>
          <a:xfrm>
            <a:off x="231701" y="192350"/>
            <a:ext cx="259190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Путь на Восток. Русские художники в Центральной Азии</a:t>
            </a:r>
            <a:endParaRPr lang="en-US" b="1" dirty="0"/>
          </a:p>
          <a:p>
            <a:r>
              <a:rPr lang="en-US" dirty="0">
                <a:hlinkClick r:id="rId3"/>
              </a:rPr>
              <a:t>https://www.afisha.ru/exhibition/put-na-vostok-russkie-hudozhniki-v-centralnoy-azii-316768/</a:t>
            </a:r>
            <a:r>
              <a:rPr lang="en-US" dirty="0"/>
              <a:t> </a:t>
            </a:r>
            <a:endParaRPr lang="ru-RU" dirty="0"/>
          </a:p>
          <a:p>
            <a:endParaRPr lang="ru-RU" dirty="0"/>
          </a:p>
          <a:p>
            <a:r>
              <a:rPr lang="ru-RU" dirty="0"/>
              <a:t>          Новая Третьяковка, Крымский Вал,10</a:t>
            </a:r>
          </a:p>
        </p:txBody>
      </p:sp>
      <p:pic>
        <p:nvPicPr>
          <p:cNvPr id="6" name="Рисунок 5" descr="Маршрут между двумя штырьками контур">
            <a:extLst>
              <a:ext uri="{FF2B5EF4-FFF2-40B4-BE49-F238E27FC236}">
                <a16:creationId xmlns:a16="http://schemas.microsoft.com/office/drawing/2014/main" id="{8B32D5E6-9F87-0918-C17D-9DAB1F044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701" y="2245694"/>
            <a:ext cx="494551" cy="488573"/>
          </a:xfrm>
          <a:prstGeom prst="rect">
            <a:avLst/>
          </a:prstGeom>
        </p:spPr>
      </p:pic>
      <p:pic>
        <p:nvPicPr>
          <p:cNvPr id="7" name="Рисунок 6" descr="Маршрут между двумя штырьками контур">
            <a:extLst>
              <a:ext uri="{FF2B5EF4-FFF2-40B4-BE49-F238E27FC236}">
                <a16:creationId xmlns:a16="http://schemas.microsoft.com/office/drawing/2014/main" id="{B2E620A8-7269-BD24-7D3C-C56D357E9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5463" y="6552241"/>
            <a:ext cx="494551" cy="488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6F30D9-FBB1-7EAF-1BAE-28110F6E63F7}"/>
              </a:ext>
            </a:extLst>
          </p:cNvPr>
          <p:cNvSpPr txBox="1"/>
          <p:nvPr/>
        </p:nvSpPr>
        <p:spPr>
          <a:xfrm>
            <a:off x="205463" y="3913882"/>
            <a:ext cx="30316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Вивальди. Времена года. Оркестр с роялем при свечах</a:t>
            </a:r>
            <a:endParaRPr lang="en-US" b="1" dirty="0"/>
          </a:p>
          <a:p>
            <a:r>
              <a:rPr lang="en-US" dirty="0">
                <a:hlinkClick r:id="rId6"/>
              </a:rPr>
              <a:t>https://www.afisha.ru/concert/vivaldi-vremena-goda-orkestr-s-royalem-pri-svechah-6006507/#rcmrclid=c2f9c5d2aecb2faf</a:t>
            </a:r>
            <a:r>
              <a:rPr lang="en-US" dirty="0"/>
              <a:t> </a:t>
            </a:r>
            <a:endParaRPr lang="ru-RU" dirty="0"/>
          </a:p>
          <a:p>
            <a:endParaRPr lang="ru-RU" dirty="0"/>
          </a:p>
          <a:p>
            <a:r>
              <a:rPr lang="ru-RU" dirty="0"/>
              <a:t>        Зеленый театр ВДНХ</a:t>
            </a:r>
          </a:p>
          <a:p>
            <a:r>
              <a:rPr lang="ru-RU" dirty="0"/>
              <a:t>просп. Мира, 119, стр. 545, ВДНХ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1E3576-10BC-7987-2803-38CB288D6B24}"/>
              </a:ext>
            </a:extLst>
          </p:cNvPr>
          <p:cNvSpPr txBox="1"/>
          <p:nvPr/>
        </p:nvSpPr>
        <p:spPr>
          <a:xfrm>
            <a:off x="179226" y="8605031"/>
            <a:ext cx="30840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Afisha Display"/>
              </a:rPr>
              <a:t>Музыка &amp; цветы: Вивальди и Паганини во дворце</a:t>
            </a:r>
            <a:endParaRPr lang="en-US" b="1" i="0" dirty="0">
              <a:effectLst/>
              <a:latin typeface="Afisha Display"/>
            </a:endParaRPr>
          </a:p>
          <a:p>
            <a:r>
              <a:rPr lang="en-US" dirty="0">
                <a:latin typeface="Afisha Display"/>
                <a:hlinkClick r:id="rId7"/>
              </a:rPr>
              <a:t>https://www.afisha.ru/concert/muzyka-cvety-vivaldi-i-paganini-vo-dvorce-2298057/</a:t>
            </a:r>
            <a:r>
              <a:rPr lang="en-US" dirty="0">
                <a:latin typeface="Afisha Display"/>
              </a:rPr>
              <a:t> </a:t>
            </a:r>
            <a:endParaRPr lang="en-US" b="0" i="0" dirty="0">
              <a:effectLst/>
              <a:latin typeface="Afisha Display"/>
            </a:endParaRPr>
          </a:p>
          <a:p>
            <a:endParaRPr lang="en-US" b="0" i="0" dirty="0">
              <a:effectLst/>
              <a:latin typeface="Afisha Display"/>
            </a:endParaRPr>
          </a:p>
          <a:p>
            <a:r>
              <a:rPr lang="en-US" dirty="0"/>
              <a:t>         </a:t>
            </a:r>
            <a:r>
              <a:rPr lang="ru-RU" dirty="0"/>
              <a:t>Петровский путевой дворец</a:t>
            </a:r>
            <a:br>
              <a:rPr lang="ru-RU" dirty="0"/>
            </a:br>
            <a:r>
              <a:rPr lang="ru-RU" dirty="0"/>
              <a:t>Ленинградский просп., 40</a:t>
            </a:r>
          </a:p>
        </p:txBody>
      </p:sp>
      <p:pic>
        <p:nvPicPr>
          <p:cNvPr id="21" name="Рисунок 20" descr="Маршрут между двумя штырьками контур">
            <a:extLst>
              <a:ext uri="{FF2B5EF4-FFF2-40B4-BE49-F238E27FC236}">
                <a16:creationId xmlns:a16="http://schemas.microsoft.com/office/drawing/2014/main" id="{48C6B288-680A-9826-0307-8E7327C6E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701" y="10096785"/>
            <a:ext cx="494551" cy="488573"/>
          </a:xfrm>
          <a:prstGeom prst="rect">
            <a:avLst/>
          </a:prstGeom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29C3B069-3E5B-454B-B008-5CBA7FFE9CCF}"/>
              </a:ext>
            </a:extLst>
          </p:cNvPr>
          <p:cNvCxnSpPr/>
          <p:nvPr/>
        </p:nvCxnSpPr>
        <p:spPr>
          <a:xfrm>
            <a:off x="-1" y="7802189"/>
            <a:ext cx="50815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9E1D66C-519E-D9B1-7B8F-D1D26A84812F}"/>
              </a:ext>
            </a:extLst>
          </p:cNvPr>
          <p:cNvCxnSpPr/>
          <p:nvPr/>
        </p:nvCxnSpPr>
        <p:spPr>
          <a:xfrm>
            <a:off x="-1" y="3429165"/>
            <a:ext cx="50815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B0D100B-4B4E-A9AA-71BD-1D03BF87CAC4}"/>
              </a:ext>
            </a:extLst>
          </p:cNvPr>
          <p:cNvSpPr/>
          <p:nvPr/>
        </p:nvSpPr>
        <p:spPr>
          <a:xfrm>
            <a:off x="3695561" y="41728"/>
            <a:ext cx="2984585" cy="29022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465E3E-9D55-6499-E076-7E74DAD7B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40" y="525349"/>
            <a:ext cx="3539108" cy="231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шаблон, Прямоугольник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733E22-DAB9-4784-6797-FFA4A833BF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8186" r="10326" b="11051"/>
          <a:stretch>
            <a:fillRect/>
          </a:stretch>
        </p:blipFill>
        <p:spPr>
          <a:xfrm>
            <a:off x="5546899" y="192350"/>
            <a:ext cx="1066801" cy="1057275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4DE1621-FB04-E700-EC5B-2F28C82FF551}"/>
              </a:ext>
            </a:extLst>
          </p:cNvPr>
          <p:cNvSpPr/>
          <p:nvPr/>
        </p:nvSpPr>
        <p:spPr>
          <a:xfrm>
            <a:off x="3695561" y="3678857"/>
            <a:ext cx="3031616" cy="33619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DF47E0-3F54-8206-3188-60F4F9707C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8539" y="4551761"/>
            <a:ext cx="3523009" cy="2349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аблон, Прямоугольн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FF61582-7EBE-7ACD-A47A-153B8D2D29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7787" r="9427" b="8413"/>
          <a:stretch>
            <a:fillRect/>
          </a:stretch>
        </p:blipFill>
        <p:spPr>
          <a:xfrm>
            <a:off x="5613345" y="3875795"/>
            <a:ext cx="1066801" cy="1092220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6E6AB60-546B-B2A8-FD63-1C591CFFCB6A}"/>
              </a:ext>
            </a:extLst>
          </p:cNvPr>
          <p:cNvSpPr/>
          <p:nvPr/>
        </p:nvSpPr>
        <p:spPr>
          <a:xfrm>
            <a:off x="3695561" y="8605031"/>
            <a:ext cx="2930738" cy="29835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3F9D4E-2666-8F5F-94C2-980551EB01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8539" y="8924786"/>
            <a:ext cx="3525984" cy="235065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аблон, Прямоугольник, Цвет электрик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B6CA787-7A00-5723-6445-FD1BB02ECD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7549" r="9485" b="10665"/>
          <a:stretch>
            <a:fillRect/>
          </a:stretch>
        </p:blipFill>
        <p:spPr>
          <a:xfrm>
            <a:off x="5546899" y="8414302"/>
            <a:ext cx="1101758" cy="10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646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Тема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195</Words>
  <Application>Microsoft Office PowerPoint</Application>
  <PresentationFormat>Широкоэкранный</PresentationFormat>
  <Paragraphs>29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Afisha Display</vt:lpstr>
      <vt:lpstr>Aptos</vt:lpstr>
      <vt:lpstr>Aptos Display</vt:lpstr>
      <vt:lpstr>Arial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 Office</dc:creator>
  <cp:lastModifiedBy>My Office</cp:lastModifiedBy>
  <cp:revision>9</cp:revision>
  <dcterms:created xsi:type="dcterms:W3CDTF">2025-08-06T07:44:10Z</dcterms:created>
  <dcterms:modified xsi:type="dcterms:W3CDTF">2025-08-06T14:39:42Z</dcterms:modified>
</cp:coreProperties>
</file>